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81" r:id="rId24"/>
    <p:sldId id="273" r:id="rId25"/>
    <p:sldId id="279" r:id="rId26"/>
    <p:sldId id="280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E07BE-6C24-49ED-96CD-FE9C4DFCD02A}" type="datetimeFigureOut">
              <a:rPr lang="cs-CZ" smtClean="0"/>
              <a:t>20.5.2015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42FA3-D038-4E12-B1E7-48A9D2F08D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61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42FA3-D038-4E12-B1E7-48A9D2F08DC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7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939B-A787-4AFF-A047-4AE6CB69446E}" type="datetimeFigureOut">
              <a:rPr lang="cs-CZ" smtClean="0"/>
              <a:t>20.5.2015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1B61-8204-4F43-93D5-4BF871B2A7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43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939B-A787-4AFF-A047-4AE6CB69446E}" type="datetimeFigureOut">
              <a:rPr lang="cs-CZ" smtClean="0"/>
              <a:t>20.5.2015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1B61-8204-4F43-93D5-4BF871B2A7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77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939B-A787-4AFF-A047-4AE6CB69446E}" type="datetimeFigureOut">
              <a:rPr lang="cs-CZ" smtClean="0"/>
              <a:t>20.5.2015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1B61-8204-4F43-93D5-4BF871B2A7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0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939B-A787-4AFF-A047-4AE6CB69446E}" type="datetimeFigureOut">
              <a:rPr lang="cs-CZ" smtClean="0"/>
              <a:t>20.5.2015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1B61-8204-4F43-93D5-4BF871B2A7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9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939B-A787-4AFF-A047-4AE6CB69446E}" type="datetimeFigureOut">
              <a:rPr lang="cs-CZ" smtClean="0"/>
              <a:t>20.5.2015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1B61-8204-4F43-93D5-4BF871B2A7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77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939B-A787-4AFF-A047-4AE6CB69446E}" type="datetimeFigureOut">
              <a:rPr lang="cs-CZ" smtClean="0"/>
              <a:t>20.5.2015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1B61-8204-4F43-93D5-4BF871B2A7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69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939B-A787-4AFF-A047-4AE6CB69446E}" type="datetimeFigureOut">
              <a:rPr lang="cs-CZ" smtClean="0"/>
              <a:t>20.5.2015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1B61-8204-4F43-93D5-4BF871B2A7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64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939B-A787-4AFF-A047-4AE6CB69446E}" type="datetimeFigureOut">
              <a:rPr lang="cs-CZ" smtClean="0"/>
              <a:t>20.5.2015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1B61-8204-4F43-93D5-4BF871B2A7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32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939B-A787-4AFF-A047-4AE6CB69446E}" type="datetimeFigureOut">
              <a:rPr lang="cs-CZ" smtClean="0"/>
              <a:t>20.5.2015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1B61-8204-4F43-93D5-4BF871B2A7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82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939B-A787-4AFF-A047-4AE6CB69446E}" type="datetimeFigureOut">
              <a:rPr lang="cs-CZ" smtClean="0"/>
              <a:t>20.5.2015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1B61-8204-4F43-93D5-4BF871B2A7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09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939B-A787-4AFF-A047-4AE6CB69446E}" type="datetimeFigureOut">
              <a:rPr lang="cs-CZ" smtClean="0"/>
              <a:t>20.5.2015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1B61-8204-4F43-93D5-4BF871B2A7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70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1939B-A787-4AFF-A047-4AE6CB69446E}" type="datetimeFigureOut">
              <a:rPr lang="cs-CZ" smtClean="0"/>
              <a:t>20.5.2015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61B61-8204-4F43-93D5-4BF871B2A7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81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6143625"/>
          </a:xfrm>
        </p:spPr>
        <p:txBody>
          <a:bodyPr/>
          <a:lstStyle/>
          <a:p>
            <a:r>
              <a:rPr lang="cs-CZ" altLang="cs-CZ" sz="2800" dirty="0" smtClean="0">
                <a:solidFill>
                  <a:schemeClr val="bg1"/>
                </a:solidFill>
              </a:rPr>
              <a:t>Proč došlo k hospodářské reformě a v čem spočívala?</a:t>
            </a:r>
          </a:p>
          <a:p>
            <a:r>
              <a:rPr lang="cs-CZ" altLang="cs-CZ" sz="2800" dirty="0" smtClean="0">
                <a:solidFill>
                  <a:schemeClr val="bg1"/>
                </a:solidFill>
              </a:rPr>
              <a:t>Na které dva tábory rozdělila reforma komunistickou stranu? </a:t>
            </a:r>
          </a:p>
          <a:p>
            <a:r>
              <a:rPr lang="cs-CZ" altLang="cs-CZ" sz="2800" dirty="0" smtClean="0">
                <a:solidFill>
                  <a:schemeClr val="bg1"/>
                </a:solidFill>
              </a:rPr>
              <a:t>Proč byly neshody mezi českými a slovenskými politiky?</a:t>
            </a:r>
          </a:p>
          <a:p>
            <a:r>
              <a:rPr lang="cs-CZ" altLang="cs-CZ" sz="2800" dirty="0" smtClean="0">
                <a:solidFill>
                  <a:schemeClr val="bg1"/>
                </a:solidFill>
              </a:rPr>
              <a:t>Kdo vystřídal Novotného v jeho funkcích?</a:t>
            </a:r>
          </a:p>
          <a:p>
            <a:r>
              <a:rPr lang="cs-CZ" altLang="cs-CZ" sz="2800" dirty="0" smtClean="0">
                <a:solidFill>
                  <a:schemeClr val="bg1"/>
                </a:solidFill>
              </a:rPr>
              <a:t>Co následovalo po pádu Novotného?</a:t>
            </a:r>
          </a:p>
          <a:p>
            <a:r>
              <a:rPr lang="cs-CZ" altLang="cs-CZ" sz="2800" dirty="0" smtClean="0">
                <a:solidFill>
                  <a:schemeClr val="bg1"/>
                </a:solidFill>
              </a:rPr>
              <a:t>Co byl AKČNÍ PROGRAM KSČ?</a:t>
            </a:r>
          </a:p>
          <a:p>
            <a:r>
              <a:rPr lang="cs-CZ" altLang="cs-CZ" sz="2800" dirty="0" smtClean="0">
                <a:solidFill>
                  <a:schemeClr val="bg1"/>
                </a:solidFill>
              </a:rPr>
              <a:t>K čemu vyzýval občany Ludvík Vaculík a co jeho výzva způsobila?</a:t>
            </a:r>
          </a:p>
          <a:p>
            <a:r>
              <a:rPr lang="cs-CZ" altLang="cs-CZ" sz="2800" dirty="0" smtClean="0">
                <a:solidFill>
                  <a:schemeClr val="bg1"/>
                </a:solidFill>
              </a:rPr>
              <a:t>Kdy došlo k okupaci Československa?</a:t>
            </a:r>
          </a:p>
          <a:p>
            <a:r>
              <a:rPr lang="cs-CZ" altLang="cs-CZ" sz="2800" dirty="0" smtClean="0">
                <a:solidFill>
                  <a:schemeClr val="bg1"/>
                </a:solidFill>
              </a:rPr>
              <a:t>Co byly MOSKEVSKÉ PROTOKOLY?</a:t>
            </a:r>
          </a:p>
        </p:txBody>
      </p:sp>
    </p:spTree>
    <p:extLst>
      <p:ext uri="{BB962C8B-B14F-4D97-AF65-F5344CB8AC3E}">
        <p14:creationId xmlns:p14="http://schemas.microsoft.com/office/powerpoint/2010/main" val="274299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1" y="332656"/>
            <a:ext cx="7302698" cy="6192688"/>
          </a:xfr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00500"/>
            <a:ext cx="3810000" cy="2857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651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POHŘEB JANA PALACHA</a:t>
            </a:r>
            <a:endParaRPr lang="cs-CZ" sz="6000" dirty="0">
              <a:ln>
                <a:solidFill>
                  <a:schemeClr val="bg1"/>
                </a:solidFill>
              </a:ln>
              <a:latin typeface="Impact" panose="020B080603090205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8" y="1412776"/>
            <a:ext cx="7662865" cy="511256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670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08" y="3068959"/>
            <a:ext cx="5434584" cy="36202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6" y="177343"/>
            <a:ext cx="4381500" cy="2752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1459"/>
            <a:ext cx="3646934" cy="274894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29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8" y="566122"/>
            <a:ext cx="8629244" cy="572575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93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MS V HOKEJI 1969</a:t>
            </a:r>
            <a:endParaRPr lang="cs-CZ" sz="6600" dirty="0">
              <a:ln>
                <a:solidFill>
                  <a:schemeClr val="bg1"/>
                </a:solidFill>
              </a:ln>
              <a:latin typeface="Impact" panose="020B080603090205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59" y="2348880"/>
            <a:ext cx="5147236" cy="2830980"/>
          </a:xfr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677" y="1340768"/>
            <a:ext cx="4018290" cy="55172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868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3456384" cy="5188682"/>
          </a:xfr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535" y="1700808"/>
            <a:ext cx="5205703" cy="34563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960"/>
            <a:ext cx="9144000" cy="52120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877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REPRESE</a:t>
            </a:r>
            <a:endParaRPr lang="cs-CZ" sz="6600" dirty="0">
              <a:ln>
                <a:solidFill>
                  <a:schemeClr val="bg1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4536504" cy="4525963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Odstraňování reformních komunistů (vláda, strana, armáda, SNB,...)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Nový tajemník ÚV KSČ – GUSTAV HUSÁK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859" y="1700808"/>
            <a:ext cx="4458072" cy="29720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526" y="4836594"/>
            <a:ext cx="3820949" cy="20214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986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VOLBY 1971</a:t>
            </a:r>
            <a:endParaRPr lang="cs-CZ" sz="7200" dirty="0">
              <a:ln>
                <a:solidFill>
                  <a:schemeClr val="bg1"/>
                </a:solidFill>
              </a:ln>
              <a:latin typeface="Impact" panose="020B080603090205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700808"/>
            <a:ext cx="6667500" cy="443865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21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70. a 80. LÉTA</a:t>
            </a:r>
            <a:endParaRPr lang="cs-CZ" sz="7200" dirty="0">
              <a:ln>
                <a:solidFill>
                  <a:schemeClr val="bg1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Utužení poměrů...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Zklamání obyvatelstva...většina lidí rezignovala a snažila se jen přežít...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ČSSR odříznuto od západního světa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sz="3900" b="1" dirty="0" smtClean="0">
                <a:solidFill>
                  <a:srgbClr val="FFFF00"/>
                </a:solidFill>
              </a:rPr>
              <a:t>KÁDROVÉ STROPY</a:t>
            </a:r>
          </a:p>
          <a:p>
            <a:r>
              <a:rPr lang="cs-CZ" sz="3900" b="1" dirty="0" smtClean="0">
                <a:solidFill>
                  <a:srgbClr val="FFFF00"/>
                </a:solidFill>
              </a:rPr>
              <a:t>KÁDROVÉ BARIÉRY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Vzorný a poslušný člen KSČ měl větší pracovní a společenské výhody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5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DISIDENTI</a:t>
            </a:r>
            <a:endParaRPr lang="cs-CZ" sz="7200" dirty="0">
              <a:ln>
                <a:solidFill>
                  <a:schemeClr val="bg1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= lidé, kteří se nebáli projevit nesouhlas s režimem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42383"/>
            <a:ext cx="49911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31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568952" cy="1470025"/>
          </a:xfrm>
        </p:spPr>
        <p:txBody>
          <a:bodyPr>
            <a:noAutofit/>
          </a:bodyPr>
          <a:lstStyle/>
          <a:p>
            <a:r>
              <a:rPr lang="cs-CZ" sz="72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OBDOBÍ NORMALIZACE</a:t>
            </a:r>
            <a:endParaRPr lang="cs-CZ" sz="7200" dirty="0">
              <a:ln>
                <a:solidFill>
                  <a:schemeClr val="bg1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539">
            <a:off x="1294705" y="4204109"/>
            <a:ext cx="3365651" cy="2245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7603">
            <a:off x="4653140" y="4140283"/>
            <a:ext cx="3384376" cy="22562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607">
            <a:off x="1103700" y="1911903"/>
            <a:ext cx="3393182" cy="22529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618">
            <a:off x="4632405" y="1806116"/>
            <a:ext cx="3336031" cy="22257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90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3" y="548680"/>
            <a:ext cx="8053374" cy="576064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40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332656"/>
            <a:ext cx="7560840" cy="3245345"/>
          </a:xfr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61048"/>
            <a:ext cx="7631502" cy="25922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70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Hnutí CHARTA 77</a:t>
            </a:r>
            <a:endParaRPr lang="cs-CZ" sz="7200" dirty="0">
              <a:ln>
                <a:solidFill>
                  <a:schemeClr val="bg1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6855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1975 – Konference v Helsinkách</a:t>
            </a:r>
          </a:p>
          <a:p>
            <a:r>
              <a:rPr lang="cs-CZ" sz="3600" b="1" dirty="0" smtClean="0">
                <a:solidFill>
                  <a:srgbClr val="00B0F0"/>
                </a:solidFill>
              </a:rPr>
              <a:t>CHARTA 77</a:t>
            </a:r>
            <a:r>
              <a:rPr lang="cs-CZ" dirty="0" smtClean="0">
                <a:solidFill>
                  <a:schemeClr val="bg1"/>
                </a:solidFill>
              </a:rPr>
              <a:t> – chartisté požadovali, aby komunisté lidská práva dodržovali...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Chartisté se stali terčem perzekuce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Ti, kdo CHARTU podepsali – vězení, bez práce, emigrace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HNUTÍ NEZANIKLO....více a více lidí se přidávalo a stalo se tak hlavním centrem opozice proti režimu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445000" cy="3632200"/>
          </a:xfr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357437"/>
            <a:ext cx="5677222" cy="42579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198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HOŘÍCÍ KEŘ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PUPENDO</a:t>
            </a:r>
            <a:endParaRPr lang="cs-CZ" sz="3600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9" y="2060848"/>
            <a:ext cx="3824045" cy="44104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2656"/>
            <a:ext cx="4358316" cy="29636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33910"/>
            <a:ext cx="4358316" cy="29373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48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OPAKOVÁNÍ</a:t>
            </a:r>
            <a:endParaRPr lang="cs-CZ" sz="7200" dirty="0">
              <a:ln>
                <a:solidFill>
                  <a:schemeClr val="bg1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Co znamená pojem NORMALIZACE?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Který požadavek akčního programu se podařilo uskutečnit?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Co byly pracovní soboty?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Jak lidé v době normalizace protestovali? Jakou formu protestu si zvolil Jan Palach?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Jak souviselo hokejové utkání ČSSR x SSSR s politickou situací v Československu?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Jak probíhaly politické represe v době normalizace?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Jaké výhody přinášelo lidem členství v KSČ?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Kdo byli disidenti a jakou činností se zabývali?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 co usilovalo hnutí CHARTY 77?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7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266"/>
            <a:ext cx="7452320" cy="1143000"/>
          </a:xfrm>
        </p:spPr>
        <p:txBody>
          <a:bodyPr>
            <a:normAutofit/>
          </a:bodyPr>
          <a:lstStyle/>
          <a:p>
            <a:r>
              <a:rPr lang="cs-CZ" sz="3600" u="sng" dirty="0" smtClean="0">
                <a:solidFill>
                  <a:srgbClr val="FF0000"/>
                </a:solidFill>
              </a:rPr>
              <a:t>OBDOBÍ NORMALIZACE (70. a 80. léta)</a:t>
            </a:r>
            <a:endParaRPr lang="cs-CZ" sz="3600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76064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= proces návratu poměrů v ČSSR k situaci před začátkem reforem (dnes – období mezi lety 1968 – 1989)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Říjen 1968 vyhlášen </a:t>
            </a:r>
            <a:r>
              <a:rPr lang="cs-CZ" dirty="0" smtClean="0">
                <a:solidFill>
                  <a:srgbClr val="FFFF00"/>
                </a:solidFill>
              </a:rPr>
              <a:t>federativní stát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Proběhly ekonomické a sociální reformy, začala výstavba dálnic a metra, přesto lidé nebyli spokojeni a projevovali svůj nesouhlas s režimem i okupací - </a:t>
            </a:r>
            <a:r>
              <a:rPr lang="cs-CZ" b="1" dirty="0" smtClean="0">
                <a:solidFill>
                  <a:srgbClr val="00B0F0"/>
                </a:solidFill>
              </a:rPr>
              <a:t>16. 1. 1969 </a:t>
            </a:r>
            <a:r>
              <a:rPr lang="cs-CZ" dirty="0" smtClean="0">
                <a:solidFill>
                  <a:schemeClr val="bg1"/>
                </a:solidFill>
              </a:rPr>
              <a:t>se na protest upálil student </a:t>
            </a:r>
            <a:r>
              <a:rPr lang="cs-CZ" b="1" dirty="0" smtClean="0">
                <a:solidFill>
                  <a:srgbClr val="00B0F0"/>
                </a:solidFill>
              </a:rPr>
              <a:t>JAN PALACH</a:t>
            </a:r>
            <a:r>
              <a:rPr lang="cs-CZ" dirty="0" smtClean="0">
                <a:solidFill>
                  <a:schemeClr val="bg1"/>
                </a:solidFill>
              </a:rPr>
              <a:t>, jeho pohřeb přerostl v demonstraci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Nastaly </a:t>
            </a:r>
            <a:r>
              <a:rPr lang="cs-CZ" dirty="0" smtClean="0">
                <a:solidFill>
                  <a:srgbClr val="FF0000"/>
                </a:solidFill>
              </a:rPr>
              <a:t>tvrdé represe </a:t>
            </a:r>
            <a:r>
              <a:rPr lang="cs-CZ" dirty="0" smtClean="0">
                <a:solidFill>
                  <a:schemeClr val="bg1"/>
                </a:solidFill>
              </a:rPr>
              <a:t>a čistky v komunistických řadách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Novým </a:t>
            </a:r>
            <a:r>
              <a:rPr lang="cs-CZ" dirty="0" smtClean="0">
                <a:solidFill>
                  <a:srgbClr val="00B0F0"/>
                </a:solidFill>
              </a:rPr>
              <a:t>tajemníkem ÚV KSČ </a:t>
            </a:r>
            <a:r>
              <a:rPr lang="cs-CZ" dirty="0" smtClean="0">
                <a:solidFill>
                  <a:schemeClr val="bg1"/>
                </a:solidFill>
              </a:rPr>
              <a:t>byl zvolen </a:t>
            </a:r>
            <a:r>
              <a:rPr lang="cs-CZ" b="1" dirty="0" smtClean="0">
                <a:solidFill>
                  <a:srgbClr val="00B0F0"/>
                </a:solidFill>
              </a:rPr>
              <a:t>GUSTAV HUSÁK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Lidé postupně rezignovali a snažili se v režimu jen přežít, někteří vstoupili i do strany, aby si zajistili lepší pracovní a společenské výhody</a:t>
            </a:r>
          </a:p>
          <a:p>
            <a:r>
              <a:rPr lang="cs-CZ" b="1" dirty="0" smtClean="0">
                <a:solidFill>
                  <a:srgbClr val="7030A0"/>
                </a:solidFill>
              </a:rPr>
              <a:t>DISIDENTI </a:t>
            </a:r>
            <a:r>
              <a:rPr lang="cs-CZ" dirty="0" smtClean="0">
                <a:solidFill>
                  <a:schemeClr val="bg1"/>
                </a:solidFill>
              </a:rPr>
              <a:t>= lidé, kteří režim otevřeně kritizovali, šířili zakázané knihy a časopisy</a:t>
            </a:r>
          </a:p>
          <a:p>
            <a:r>
              <a:rPr lang="cs-CZ" b="1" dirty="0" smtClean="0">
                <a:solidFill>
                  <a:srgbClr val="92D050"/>
                </a:solidFill>
              </a:rPr>
              <a:t>HNUTÍ CHARTY 77 </a:t>
            </a:r>
            <a:r>
              <a:rPr lang="cs-CZ" dirty="0" smtClean="0">
                <a:solidFill>
                  <a:schemeClr val="bg1"/>
                </a:solidFill>
              </a:rPr>
              <a:t>– prohlášení, aby komunisté dodržovali lidská práva (k čemuž se zavázali na konferenci v Helsinkách v r. 1975)</a:t>
            </a:r>
          </a:p>
          <a:p>
            <a:endParaRPr lang="cs-CZ" dirty="0" smtClean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0"/>
            <a:ext cx="1403648" cy="92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Cíle tématu:</a:t>
            </a:r>
            <a:endParaRPr lang="cs-CZ" sz="6600" b="1" dirty="0">
              <a:ln>
                <a:solidFill>
                  <a:schemeClr val="bg1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Vysvětlit pojem normalizace, disident, Charta 77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Popsat, jakým způsobem lidé protestovali proti normalizaci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Znát jméno Jana Palacha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Popsat, jak probíhali politické represe</a:t>
            </a:r>
          </a:p>
          <a:p>
            <a:r>
              <a:rPr lang="cs-CZ" sz="3600" dirty="0" smtClean="0">
                <a:solidFill>
                  <a:schemeClr val="bg1"/>
                </a:solidFill>
              </a:rPr>
              <a:t>Vysvětlit, jaké výhody přinášelo členství v KSČ</a:t>
            </a:r>
            <a:endParaRPr 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dirty="0" smtClean="0">
                <a:ln w="28575"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NORMALIZACE</a:t>
            </a:r>
            <a:endParaRPr lang="cs-CZ" sz="7200" dirty="0">
              <a:ln w="28575">
                <a:solidFill>
                  <a:schemeClr val="bg1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Proces, který vracel poměry k situaci před začátkem reforem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Později: období mezi lety 1968 - 1989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3416779"/>
            <a:ext cx="5867400" cy="3305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598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Do konce roku 1968 opustila ČSR okupační vojska.....kromě sovětských...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4650516" cy="446449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09" y="1772815"/>
            <a:ext cx="3299785" cy="448049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Zaoblený obdélník 5"/>
          <p:cNvSpPr/>
          <p:nvPr/>
        </p:nvSpPr>
        <p:spPr>
          <a:xfrm>
            <a:off x="5292080" y="5943600"/>
            <a:ext cx="3744416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/>
              <a:t>GUSTAV HUSÁK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71212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Říjen 1968 – ČSSR se stalo FEDERACÍ (česká, slovenská, společná federativní vláda)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" y="1749121"/>
            <a:ext cx="9144000" cy="48827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716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REFORMY</a:t>
            </a:r>
            <a:endParaRPr lang="cs-CZ" sz="7200" dirty="0">
              <a:ln>
                <a:solidFill>
                  <a:schemeClr val="bg1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51469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u="sng" dirty="0" smtClean="0"/>
              <a:t>1) EKONOMICKÉ </a:t>
            </a:r>
            <a:r>
              <a:rPr lang="cs-CZ" dirty="0" smtClean="0">
                <a:solidFill>
                  <a:schemeClr val="bg1"/>
                </a:solidFill>
              </a:rPr>
              <a:t>– zlepšení hospodářství, zaveden pětidenní pracovní týden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Pracovní soboty</a:t>
            </a: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b="1" u="sng" dirty="0" smtClean="0"/>
              <a:t>2) SOCIÁLNÍ </a:t>
            </a:r>
            <a:r>
              <a:rPr lang="cs-CZ" dirty="0" smtClean="0">
                <a:solidFill>
                  <a:schemeClr val="bg1"/>
                </a:solidFill>
              </a:rPr>
              <a:t>– zajištění klidu ve společnosti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Zvýšené přídavky na děti, novomanželské půjčky, zvýšení důchodů, výstavba sídlišť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76872"/>
            <a:ext cx="3416696" cy="29561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868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ODPOR PROTI OKUPACI</a:t>
            </a:r>
            <a:endParaRPr lang="cs-CZ" sz="6000" dirty="0">
              <a:ln>
                <a:solidFill>
                  <a:schemeClr val="bg1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Nesouhlas s okupací a návratem ke starým poměrům vyvrcholil v lednu 1969....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19"/>
            <a:ext cx="3088151" cy="4117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08919"/>
            <a:ext cx="5200544" cy="34695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aoblený obdélník 5"/>
          <p:cNvSpPr/>
          <p:nvPr/>
        </p:nvSpPr>
        <p:spPr>
          <a:xfrm>
            <a:off x="3635896" y="5877272"/>
            <a:ext cx="5200544" cy="9807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JAN PALACH, 16. 1. 1969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4723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7685749" cy="3566740"/>
          </a:xfr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89039"/>
            <a:ext cx="4392488" cy="29649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82220"/>
            <a:ext cx="3166574" cy="44371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411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595</Words>
  <Application>Microsoft Office PowerPoint</Application>
  <PresentationFormat>Předvádění na obrazovce (4:3)</PresentationFormat>
  <Paragraphs>77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Prezentace aplikace PowerPoint</vt:lpstr>
      <vt:lpstr>OBDOBÍ NORMALIZACE</vt:lpstr>
      <vt:lpstr>Cíle tématu:</vt:lpstr>
      <vt:lpstr>NORMALIZACE</vt:lpstr>
      <vt:lpstr>Prezentace aplikace PowerPoint</vt:lpstr>
      <vt:lpstr>Prezentace aplikace PowerPoint</vt:lpstr>
      <vt:lpstr>REFORMY</vt:lpstr>
      <vt:lpstr>ODPOR PROTI OKUPACI</vt:lpstr>
      <vt:lpstr>Prezentace aplikace PowerPoint</vt:lpstr>
      <vt:lpstr>Prezentace aplikace PowerPoint</vt:lpstr>
      <vt:lpstr>POHŘEB JANA PALACHA</vt:lpstr>
      <vt:lpstr>Prezentace aplikace PowerPoint</vt:lpstr>
      <vt:lpstr>Prezentace aplikace PowerPoint</vt:lpstr>
      <vt:lpstr>MS V HOKEJI 1969</vt:lpstr>
      <vt:lpstr>Prezentace aplikace PowerPoint</vt:lpstr>
      <vt:lpstr>REPRESE</vt:lpstr>
      <vt:lpstr>VOLBY 1971</vt:lpstr>
      <vt:lpstr>70. a 80. LÉTA</vt:lpstr>
      <vt:lpstr>DISIDENTI</vt:lpstr>
      <vt:lpstr>Prezentace aplikace PowerPoint</vt:lpstr>
      <vt:lpstr>Prezentace aplikace PowerPoint</vt:lpstr>
      <vt:lpstr>Hnutí CHARTA 77</vt:lpstr>
      <vt:lpstr>Prezentace aplikace PowerPoint</vt:lpstr>
      <vt:lpstr>Prezentace aplikace PowerPoint</vt:lpstr>
      <vt:lpstr>OPAKOVÁNÍ</vt:lpstr>
      <vt:lpstr>OBDOBÍ NORMALIZACE (70. a 80. léta)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Bára Slabová</dc:creator>
  <cp:lastModifiedBy>Bára Slabová</cp:lastModifiedBy>
  <cp:revision>17</cp:revision>
  <dcterms:created xsi:type="dcterms:W3CDTF">2015-05-20T18:25:12Z</dcterms:created>
  <dcterms:modified xsi:type="dcterms:W3CDTF">2015-05-20T21:47:07Z</dcterms:modified>
</cp:coreProperties>
</file>