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5D60E-1D6C-4D56-898A-B983A2173A81}" type="datetimeFigureOut">
              <a:rPr lang="cs-CZ" smtClean="0"/>
              <a:pPr/>
              <a:t>24. 5. 2018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ECA84-FB82-4626-9BA2-FCCDAE1E7DA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30777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ECA84-FB82-4626-9BA2-FCCDAE1E7DAA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4753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12B4-DAB5-442C-8FE7-B7BC66258836}" type="datetimeFigureOut">
              <a:rPr lang="cs-CZ" smtClean="0"/>
              <a:pPr/>
              <a:t>24. 5. 2018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C6D0-54DC-4EF5-81EC-FD9AC28971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8875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12B4-DAB5-442C-8FE7-B7BC66258836}" type="datetimeFigureOut">
              <a:rPr lang="cs-CZ" smtClean="0"/>
              <a:pPr/>
              <a:t>24. 5. 2018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C6D0-54DC-4EF5-81EC-FD9AC28971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3079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12B4-DAB5-442C-8FE7-B7BC66258836}" type="datetimeFigureOut">
              <a:rPr lang="cs-CZ" smtClean="0"/>
              <a:pPr/>
              <a:t>24. 5. 2018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C6D0-54DC-4EF5-81EC-FD9AC28971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9074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12B4-DAB5-442C-8FE7-B7BC66258836}" type="datetimeFigureOut">
              <a:rPr lang="cs-CZ" smtClean="0"/>
              <a:pPr/>
              <a:t>24. 5. 2018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C6D0-54DC-4EF5-81EC-FD9AC28971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9638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12B4-DAB5-442C-8FE7-B7BC66258836}" type="datetimeFigureOut">
              <a:rPr lang="cs-CZ" smtClean="0"/>
              <a:pPr/>
              <a:t>24. 5. 2018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C6D0-54DC-4EF5-81EC-FD9AC28971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36392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12B4-DAB5-442C-8FE7-B7BC66258836}" type="datetimeFigureOut">
              <a:rPr lang="cs-CZ" smtClean="0"/>
              <a:pPr/>
              <a:t>24. 5. 2018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C6D0-54DC-4EF5-81EC-FD9AC28971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92282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12B4-DAB5-442C-8FE7-B7BC66258836}" type="datetimeFigureOut">
              <a:rPr lang="cs-CZ" smtClean="0"/>
              <a:pPr/>
              <a:t>24. 5. 2018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C6D0-54DC-4EF5-81EC-FD9AC28971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79182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12B4-DAB5-442C-8FE7-B7BC66258836}" type="datetimeFigureOut">
              <a:rPr lang="cs-CZ" smtClean="0"/>
              <a:pPr/>
              <a:t>24. 5. 2018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C6D0-54DC-4EF5-81EC-FD9AC28971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31232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12B4-DAB5-442C-8FE7-B7BC66258836}" type="datetimeFigureOut">
              <a:rPr lang="cs-CZ" smtClean="0"/>
              <a:pPr/>
              <a:t>24. 5. 2018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C6D0-54DC-4EF5-81EC-FD9AC28971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27275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12B4-DAB5-442C-8FE7-B7BC66258836}" type="datetimeFigureOut">
              <a:rPr lang="cs-CZ" smtClean="0"/>
              <a:pPr/>
              <a:t>24. 5. 2018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C6D0-54DC-4EF5-81EC-FD9AC28971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24735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12B4-DAB5-442C-8FE7-B7BC66258836}" type="datetimeFigureOut">
              <a:rPr lang="cs-CZ" smtClean="0"/>
              <a:pPr/>
              <a:t>24. 5. 2018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C6D0-54DC-4EF5-81EC-FD9AC28971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24485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512B4-DAB5-442C-8FE7-B7BC66258836}" type="datetimeFigureOut">
              <a:rPr lang="cs-CZ" smtClean="0"/>
              <a:pPr/>
              <a:t>24. 5. 2018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6C6D0-54DC-4EF5-81EC-FD9AC28971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2642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Autofit/>
          </a:bodyPr>
          <a:lstStyle/>
          <a:p>
            <a:r>
              <a:rPr lang="cs-CZ" sz="7200" dirty="0" smtClean="0">
                <a:ln w="38100">
                  <a:solidFill>
                    <a:schemeClr val="bg1"/>
                  </a:solidFill>
                </a:ln>
                <a:latin typeface="Impact" panose="020B0806030902050204" pitchFamily="34" charset="0"/>
              </a:rPr>
              <a:t>STUDENÁ VÁLKA</a:t>
            </a:r>
            <a:br>
              <a:rPr lang="cs-CZ" sz="7200" dirty="0" smtClean="0">
                <a:ln w="38100">
                  <a:solidFill>
                    <a:schemeClr val="bg1"/>
                  </a:solidFill>
                </a:ln>
                <a:latin typeface="Impact" panose="020B0806030902050204" pitchFamily="34" charset="0"/>
              </a:rPr>
            </a:br>
            <a:r>
              <a:rPr lang="cs-CZ" sz="5400" dirty="0" smtClean="0">
                <a:ln w="19050">
                  <a:solidFill>
                    <a:schemeClr val="bg1"/>
                  </a:solidFill>
                </a:ln>
                <a:latin typeface="Impact" panose="020B0806030902050204" pitchFamily="34" charset="0"/>
              </a:rPr>
              <a:t>(50. a 60. léta)</a:t>
            </a:r>
            <a:endParaRPr lang="cs-CZ" sz="5400" dirty="0">
              <a:ln w="19050">
                <a:solidFill>
                  <a:schemeClr val="bg1"/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1105" y="2492896"/>
            <a:ext cx="5841791" cy="41352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68499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6051"/>
          <a:stretch/>
        </p:blipFill>
        <p:spPr>
          <a:xfrm>
            <a:off x="250577" y="0"/>
            <a:ext cx="8642847" cy="685800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09502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548680"/>
            <a:ext cx="7992888" cy="5873035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54246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429000"/>
            <a:ext cx="4680520" cy="311783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4844" y="404664"/>
            <a:ext cx="4756072" cy="26723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284984"/>
            <a:ext cx="4362915" cy="2195264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88430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dirty="0" smtClean="0">
                <a:ln w="28575">
                  <a:solidFill>
                    <a:schemeClr val="bg1"/>
                  </a:solidFill>
                </a:ln>
                <a:latin typeface="Impact" panose="020B0806030902050204" pitchFamily="34" charset="0"/>
              </a:rPr>
              <a:t>KARIBSKÁ KRIZE</a:t>
            </a:r>
            <a:endParaRPr lang="cs-CZ" sz="6600" dirty="0">
              <a:ln w="28575">
                <a:solidFill>
                  <a:schemeClr val="bg1"/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Svět na pokraji JADERNÉ KATASTROFY</a:t>
            </a:r>
          </a:p>
          <a:p>
            <a:pPr>
              <a:buFontTx/>
              <a:buChar char="-"/>
            </a:pP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1794" y="2420888"/>
            <a:ext cx="5920412" cy="41908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44068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ln w="28575">
                  <a:solidFill>
                    <a:schemeClr val="bg1"/>
                  </a:solidFill>
                </a:ln>
                <a:latin typeface="Impact" panose="020B0806030902050204" pitchFamily="34" charset="0"/>
              </a:rPr>
              <a:t>KARIBSKÁ KRIZE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Od roku 1959 v čele Kuby – </a:t>
            </a:r>
            <a:r>
              <a:rPr lang="cs-CZ" sz="4000" dirty="0" smtClean="0">
                <a:solidFill>
                  <a:srgbClr val="FFFF00"/>
                </a:solidFill>
              </a:rPr>
              <a:t>FIDEL CASTRO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420888"/>
            <a:ext cx="7488832" cy="42185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2222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ln w="28575">
                  <a:solidFill>
                    <a:schemeClr val="bg1"/>
                  </a:solidFill>
                </a:ln>
                <a:latin typeface="Impact" panose="020B0806030902050204" pitchFamily="34" charset="0"/>
              </a:rPr>
              <a:t>KARIBSKÁ KRIZE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KUBA byla součástí východního bloku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Strategická výhoda – BLÍZKO USA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2924944"/>
            <a:ext cx="5616624" cy="37018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88603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ln w="28575">
                  <a:solidFill>
                    <a:schemeClr val="bg1"/>
                  </a:solidFill>
                </a:ln>
                <a:latin typeface="Impact" panose="020B0806030902050204" pitchFamily="34" charset="0"/>
              </a:rPr>
              <a:t>KARIBSKÁ KRIZE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SSSR začal se souhlasem </a:t>
            </a:r>
            <a:r>
              <a:rPr lang="cs-CZ" b="1" dirty="0" smtClean="0">
                <a:solidFill>
                  <a:srgbClr val="FFFF00"/>
                </a:solidFill>
              </a:rPr>
              <a:t>F. CASTRA </a:t>
            </a:r>
            <a:r>
              <a:rPr lang="cs-CZ" dirty="0" smtClean="0">
                <a:solidFill>
                  <a:schemeClr val="bg1"/>
                </a:solidFill>
              </a:rPr>
              <a:t>budovat na Kubě </a:t>
            </a:r>
            <a:r>
              <a:rPr lang="cs-CZ" b="1" dirty="0" smtClean="0">
                <a:solidFill>
                  <a:srgbClr val="FF0000"/>
                </a:solidFill>
              </a:rPr>
              <a:t>RAKETOVÉ ZÁKLADNY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1620" y="2780928"/>
            <a:ext cx="6840760" cy="3853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88603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ln w="28575">
                  <a:solidFill>
                    <a:schemeClr val="bg1"/>
                  </a:solidFill>
                </a:ln>
                <a:latin typeface="Impact" panose="020B0806030902050204" pitchFamily="34" charset="0"/>
              </a:rPr>
              <a:t>KARIBSKÁ KRIZE</a:t>
            </a:r>
            <a:endParaRPr lang="cs-CZ" sz="6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564" y="1412776"/>
            <a:ext cx="7848872" cy="522356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88603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ln w="28575">
                  <a:solidFill>
                    <a:schemeClr val="bg1"/>
                  </a:solidFill>
                </a:ln>
                <a:latin typeface="Impact" panose="020B0806030902050204" pitchFamily="34" charset="0"/>
              </a:rPr>
              <a:t>KARIBSKÁ KRIZE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Zdlouhavá diplomatická jednání</a:t>
            </a:r>
          </a:p>
          <a:p>
            <a:r>
              <a:rPr lang="cs-CZ" sz="3600" b="1" dirty="0" smtClean="0">
                <a:solidFill>
                  <a:srgbClr val="FF0000"/>
                </a:solidFill>
              </a:rPr>
              <a:t>HROZBA 3. SVĚTOVÉ VÁLKY</a:t>
            </a:r>
            <a:endParaRPr lang="cs-CZ" sz="3600" b="1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1484784"/>
            <a:ext cx="2543175" cy="18002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207" y="3428999"/>
            <a:ext cx="6605587" cy="31494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88603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ln w="28575">
                  <a:solidFill>
                    <a:schemeClr val="bg1"/>
                  </a:solidFill>
                </a:ln>
                <a:latin typeface="Impact" panose="020B0806030902050204" pitchFamily="34" charset="0"/>
              </a:rPr>
              <a:t>KARIBSKÁ KRIZE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USA uvalilo na Kubu </a:t>
            </a: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NÁMOŘNÍ EMBARGO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SSSR vyslal ke Kubě </a:t>
            </a:r>
            <a:r>
              <a:rPr lang="cs-CZ" b="1" dirty="0" smtClean="0">
                <a:solidFill>
                  <a:srgbClr val="FFC000"/>
                </a:solidFill>
              </a:rPr>
              <a:t>JADERNÉ PONORKY</a:t>
            </a:r>
            <a:endParaRPr lang="cs-CZ" b="1" dirty="0">
              <a:solidFill>
                <a:srgbClr val="FFC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1700" y="2975278"/>
            <a:ext cx="5400600" cy="36076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88603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ln w="28575">
                  <a:solidFill>
                    <a:schemeClr val="bg1"/>
                  </a:solidFill>
                </a:ln>
                <a:latin typeface="Impact" panose="020B0806030902050204" pitchFamily="34" charset="0"/>
              </a:rPr>
              <a:t>CÍLE TÉMATU:</a:t>
            </a:r>
            <a:endParaRPr lang="cs-CZ" sz="6000" dirty="0">
              <a:ln w="28575">
                <a:solidFill>
                  <a:schemeClr val="bg1"/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Popsat, jak probíhaly konflikty, které vehnaly SSSR a USA na pokraj války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Popsat, které státy získaly nezávislost v 60. letech 20. století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27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ln w="28575">
                  <a:solidFill>
                    <a:schemeClr val="bg1"/>
                  </a:solidFill>
                </a:ln>
                <a:latin typeface="Impact" panose="020B0806030902050204" pitchFamily="34" charset="0"/>
              </a:rPr>
              <a:t>KARIBSKÁ KRIZE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</a:rPr>
              <a:t>DOHODA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SSSR stáhnul z Kuby své rakety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USA nezaútočí na Kubu a odvezou americké rakety z Turecka a Itálie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4841" y="3717032"/>
            <a:ext cx="4034318" cy="30190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88603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ln w="28575">
                  <a:solidFill>
                    <a:schemeClr val="bg1"/>
                  </a:solidFill>
                </a:ln>
                <a:latin typeface="Impact" panose="020B0806030902050204" pitchFamily="34" charset="0"/>
              </a:rPr>
              <a:t>KARIBSKÁ KRIZE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</a:rPr>
              <a:t>ZÁVĚR: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Vztahy mezi Kubou a SSSR ochladly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Castro se začal přiklánět k Číně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1963 spáchán atentát na Kennedyho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1964 byl Chruščov sesazen</a:t>
            </a:r>
          </a:p>
          <a:p>
            <a:pPr>
              <a:buFontTx/>
              <a:buChar char="-"/>
            </a:pP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603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ln>
                  <a:solidFill>
                    <a:schemeClr val="bg1"/>
                  </a:solidFill>
                </a:ln>
                <a:latin typeface="Impact" panose="020B0806030902050204" pitchFamily="34" charset="0"/>
              </a:rPr>
              <a:t>ROZPAD KOLONIÁLNÍ SOUSTAVY</a:t>
            </a:r>
            <a:endParaRPr lang="cs-CZ" sz="4800" dirty="0">
              <a:ln>
                <a:solidFill>
                  <a:schemeClr val="bg1"/>
                </a:solidFill>
              </a:ln>
              <a:latin typeface="Impact" panose="020B080603090205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3668" y="1340768"/>
            <a:ext cx="5976664" cy="548527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49073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n>
                  <a:solidFill>
                    <a:schemeClr val="bg1"/>
                  </a:solidFill>
                </a:ln>
                <a:latin typeface="Impact" panose="020B0806030902050204" pitchFamily="34" charset="0"/>
              </a:rPr>
              <a:t>ROZPAD KOLONIÁLNÍ SOUSTAVY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Dekolonizace Afriky nepřinesla jen svobodu, ale i problémy: hospodářská a politická nestabilita, vznik nedemokratických a diktátorských režimů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sz="3600" b="1" dirty="0" smtClean="0">
                <a:solidFill>
                  <a:srgbClr val="00B0F0"/>
                </a:solidFill>
              </a:rPr>
              <a:t>HNUTÍ NEZÚČASTNĚNÝCH:</a:t>
            </a:r>
            <a:r>
              <a:rPr lang="cs-CZ" dirty="0" smtClean="0">
                <a:solidFill>
                  <a:schemeClr val="bg1"/>
                </a:solidFill>
              </a:rPr>
              <a:t> CÍL – udržet mír, nezávislost a spolupráci (Indie, Jugoslávie, Egypt)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37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>
                <a:ln>
                  <a:solidFill>
                    <a:schemeClr val="bg1"/>
                  </a:solidFill>
                </a:ln>
                <a:latin typeface="Impact" panose="020B0806030902050204" pitchFamily="34" charset="0"/>
              </a:rPr>
              <a:t>OHNISKA NAPĚTÍ 20. STOLETÍ</a:t>
            </a:r>
            <a:endParaRPr lang="cs-CZ" sz="5400" dirty="0">
              <a:ln>
                <a:solidFill>
                  <a:schemeClr val="bg1"/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IZRAEL </a:t>
            </a:r>
            <a:r>
              <a:rPr lang="cs-CZ" dirty="0" smtClean="0">
                <a:solidFill>
                  <a:schemeClr val="bg1"/>
                </a:solidFill>
              </a:rPr>
              <a:t>(1948, 1956, 1967, 1973)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VIETNAMSKÁ </a:t>
            </a:r>
            <a:r>
              <a:rPr lang="cs-CZ" b="1" dirty="0" smtClean="0">
                <a:solidFill>
                  <a:srgbClr val="FFFF00"/>
                </a:solidFill>
              </a:rPr>
              <a:t>VÁLKA </a:t>
            </a:r>
            <a:r>
              <a:rPr lang="cs-CZ" dirty="0" smtClean="0">
                <a:solidFill>
                  <a:schemeClr val="bg1"/>
                </a:solidFill>
              </a:rPr>
              <a:t>(1964 – 1975)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sz="2600" dirty="0" smtClean="0">
                <a:solidFill>
                  <a:schemeClr val="bg1"/>
                </a:solidFill>
              </a:rPr>
              <a:t>PERSKÝ ZÁLIV, </a:t>
            </a:r>
            <a:r>
              <a:rPr lang="cs-CZ" sz="2600" dirty="0" smtClean="0">
                <a:solidFill>
                  <a:schemeClr val="bg1"/>
                </a:solidFill>
              </a:rPr>
              <a:t>AFGHÁNISTÁN</a:t>
            </a:r>
            <a:r>
              <a:rPr lang="cs-CZ" sz="2600" dirty="0" smtClean="0">
                <a:solidFill>
                  <a:schemeClr val="bg1"/>
                </a:solidFill>
              </a:rPr>
              <a:t>, AFRIKA, JIŽNÍ AMERIKA</a:t>
            </a:r>
            <a:endParaRPr lang="cs-CZ" sz="2600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1699" y="2708920"/>
            <a:ext cx="5436604" cy="30625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49557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668344" cy="1143000"/>
          </a:xfrm>
        </p:spPr>
        <p:txBody>
          <a:bodyPr/>
          <a:lstStyle/>
          <a:p>
            <a:r>
              <a:rPr lang="cs-CZ" u="sng" dirty="0" smtClean="0">
                <a:solidFill>
                  <a:srgbClr val="FF0000"/>
                </a:solidFill>
              </a:rPr>
              <a:t>STUDENÁ VÁLKA (50. a 60. léta)</a:t>
            </a:r>
            <a:endParaRPr lang="cs-CZ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3" y="980728"/>
            <a:ext cx="8953369" cy="5794145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Do čela SSSR po smrti Stalina dosazen </a:t>
            </a:r>
            <a:r>
              <a:rPr lang="cs-CZ" b="1" dirty="0" smtClean="0">
                <a:solidFill>
                  <a:srgbClr val="00B0F0"/>
                </a:solidFill>
              </a:rPr>
              <a:t>N .S. CHRUŠČOV</a:t>
            </a:r>
            <a:r>
              <a:rPr lang="cs-CZ" dirty="0" smtClean="0">
                <a:solidFill>
                  <a:schemeClr val="bg1"/>
                </a:solidFill>
              </a:rPr>
              <a:t>, došlo k uvolnění poměrů a částečné spolupráci mezi VÝCHODEM A ZÁPADEM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1955</a:t>
            </a:r>
            <a:r>
              <a:rPr lang="cs-CZ" dirty="0" smtClean="0">
                <a:solidFill>
                  <a:schemeClr val="bg1"/>
                </a:solidFill>
              </a:rPr>
              <a:t> –SRN vstoupilo do NATO, vytvořena voj. </a:t>
            </a:r>
            <a:r>
              <a:rPr lang="cs-CZ" dirty="0" smtClean="0">
                <a:solidFill>
                  <a:schemeClr val="bg1"/>
                </a:solidFill>
              </a:rPr>
              <a:t>aliance </a:t>
            </a:r>
            <a:r>
              <a:rPr lang="cs-CZ" dirty="0" smtClean="0">
                <a:solidFill>
                  <a:schemeClr val="bg1"/>
                </a:solidFill>
              </a:rPr>
              <a:t>VARŠAVSKÉ SMLOUVY</a:t>
            </a:r>
          </a:p>
          <a:p>
            <a:r>
              <a:rPr lang="cs-CZ" b="1" u="sng" dirty="0" smtClean="0">
                <a:solidFill>
                  <a:srgbClr val="FFFF00"/>
                </a:solidFill>
              </a:rPr>
              <a:t>2. BERLÍNSKÁ KRIZE </a:t>
            </a:r>
            <a:r>
              <a:rPr lang="cs-CZ" dirty="0" smtClean="0">
                <a:solidFill>
                  <a:schemeClr val="bg1"/>
                </a:solidFill>
              </a:rPr>
              <a:t>– lidé hromadně </a:t>
            </a:r>
            <a:r>
              <a:rPr lang="cs-CZ" dirty="0" smtClean="0">
                <a:solidFill>
                  <a:schemeClr val="bg1"/>
                </a:solidFill>
              </a:rPr>
              <a:t>emigrovali </a:t>
            </a:r>
            <a:r>
              <a:rPr lang="cs-CZ" dirty="0" smtClean="0">
                <a:solidFill>
                  <a:schemeClr val="bg1"/>
                </a:solidFill>
              </a:rPr>
              <a:t>z NDR do západního Německa, NDR ztrácelo pracovní síly a politickou </a:t>
            </a:r>
            <a:r>
              <a:rPr lang="cs-CZ" dirty="0" smtClean="0">
                <a:solidFill>
                  <a:schemeClr val="bg1"/>
                </a:solidFill>
              </a:rPr>
              <a:t>prestiž, </a:t>
            </a:r>
            <a:r>
              <a:rPr lang="cs-CZ" dirty="0" smtClean="0">
                <a:solidFill>
                  <a:schemeClr val="bg1"/>
                </a:solidFill>
              </a:rPr>
              <a:t>a podalo tak návrh  na kontrolu nad ZÁPADNÍM BERLÍNEM a jeho případné začlenění do NDR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ZÁPAD nesouhlasil a roku </a:t>
            </a:r>
            <a:r>
              <a:rPr lang="cs-CZ" b="1" dirty="0" smtClean="0">
                <a:solidFill>
                  <a:srgbClr val="FFC000"/>
                </a:solidFill>
              </a:rPr>
              <a:t>1961</a:t>
            </a:r>
            <a:r>
              <a:rPr lang="cs-CZ" dirty="0" smtClean="0">
                <a:solidFill>
                  <a:schemeClr val="bg1"/>
                </a:solidFill>
              </a:rPr>
              <a:t> se začala stavět </a:t>
            </a:r>
            <a:r>
              <a:rPr lang="cs-CZ" b="1" dirty="0" smtClean="0">
                <a:solidFill>
                  <a:srgbClr val="FFC000"/>
                </a:solidFill>
              </a:rPr>
              <a:t>BERLÍNSKÁ ZEĎ </a:t>
            </a:r>
            <a:r>
              <a:rPr lang="cs-CZ" dirty="0" smtClean="0">
                <a:solidFill>
                  <a:schemeClr val="bg1"/>
                </a:solidFill>
              </a:rPr>
              <a:t>rozdělující Berlín na 2 části</a:t>
            </a:r>
          </a:p>
          <a:p>
            <a:r>
              <a:rPr lang="cs-CZ" b="1" u="sng" dirty="0" smtClean="0">
                <a:solidFill>
                  <a:srgbClr val="92D050"/>
                </a:solidFill>
              </a:rPr>
              <a:t>KARIBSKÁ KRIZE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Kuba (</a:t>
            </a:r>
            <a:r>
              <a:rPr lang="cs-CZ" dirty="0" smtClean="0">
                <a:solidFill>
                  <a:srgbClr val="00B0F0"/>
                </a:solidFill>
              </a:rPr>
              <a:t>Fidel CASTRO </a:t>
            </a:r>
            <a:r>
              <a:rPr lang="cs-CZ" dirty="0" smtClean="0">
                <a:solidFill>
                  <a:schemeClr val="bg1"/>
                </a:solidFill>
              </a:rPr>
              <a:t>od r. 1959) – SSSR zde začal budovat raketové základny, </a:t>
            </a:r>
            <a:r>
              <a:rPr lang="cs-CZ" b="1" dirty="0" smtClean="0">
                <a:solidFill>
                  <a:srgbClr val="00B0F0"/>
                </a:solidFill>
              </a:rPr>
              <a:t>J. F. KENNEDY </a:t>
            </a:r>
            <a:r>
              <a:rPr lang="cs-CZ" dirty="0" smtClean="0">
                <a:solidFill>
                  <a:schemeClr val="bg1"/>
                </a:solidFill>
              </a:rPr>
              <a:t>zahájil blokádu Kuby  a SSSR reagoval posláním jaderných ponorek (HORZBA JADERNÉ VÁLKY)</a:t>
            </a:r>
          </a:p>
          <a:p>
            <a:pPr>
              <a:buFontTx/>
              <a:buChar char="-"/>
            </a:pPr>
            <a:r>
              <a:rPr lang="cs-CZ" u="sng" dirty="0" smtClean="0">
                <a:solidFill>
                  <a:schemeClr val="bg1"/>
                </a:solidFill>
              </a:rPr>
              <a:t>DOHODA: </a:t>
            </a:r>
            <a:r>
              <a:rPr lang="cs-CZ" dirty="0" smtClean="0">
                <a:solidFill>
                  <a:schemeClr val="bg1"/>
                </a:solidFill>
              </a:rPr>
              <a:t>SSSR stáhne rakety z Kuby a USA z Turecka a Itálie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2284" y="0"/>
            <a:ext cx="1284770" cy="84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294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ln>
                  <a:solidFill>
                    <a:schemeClr val="bg1"/>
                  </a:solidFill>
                </a:ln>
                <a:latin typeface="Impact" panose="020B0806030902050204" pitchFamily="34" charset="0"/>
              </a:rPr>
              <a:t>OPAKOVÁNÍ</a:t>
            </a:r>
            <a:endParaRPr lang="cs-CZ" sz="6000" dirty="0">
              <a:ln>
                <a:solidFill>
                  <a:schemeClr val="bg1"/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25780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Které africké státy získaly nezávislost v 60. letech?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Kdo stanul v čele SSSR po smrti Stalina?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Které válečné konflikty v Asii se podařilo vyřešit po Stalinově smrti?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Co byla VARŠAVSKÁ SMLOUVA?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Jak se lišil poválečný vývoj v SRN a NDR?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Proč docházelo k emigraci východoněmeckých občanů a proč byla jejich emigrace pro NDR problémem?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Jak chtěla NDR tento problém vyřešit?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Proč bylo spojenectví s Kubou pro SSSR strategicky výhodné?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Jak reagovaly USA na budování raketových základen na Kubě?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Jak karibská krize skončila?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279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ln>
                  <a:solidFill>
                    <a:schemeClr val="bg1"/>
                  </a:solidFill>
                </a:ln>
                <a:latin typeface="Impact" panose="020B0806030902050204" pitchFamily="34" charset="0"/>
              </a:rPr>
              <a:t>SITUACE V SSSR</a:t>
            </a:r>
            <a:endParaRPr lang="cs-CZ" sz="6000" dirty="0">
              <a:ln>
                <a:solidFill>
                  <a:schemeClr val="bg1"/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4474840" cy="4536504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1953 zemřel STALIN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Na jeho místo byl zvolen </a:t>
            </a:r>
            <a:r>
              <a:rPr lang="cs-CZ" b="1" dirty="0" smtClean="0">
                <a:solidFill>
                  <a:srgbClr val="FFC000"/>
                </a:solidFill>
              </a:rPr>
              <a:t>NIKITA SERGEJEVIČ CHRUŠČOV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Mírné uvolnění poměrů, SSSR byl vůči </a:t>
            </a:r>
            <a:r>
              <a:rPr lang="cs-CZ" dirty="0" smtClean="0">
                <a:solidFill>
                  <a:schemeClr val="bg1"/>
                </a:solidFill>
              </a:rPr>
              <a:t>Západu </a:t>
            </a:r>
            <a:r>
              <a:rPr lang="cs-CZ" dirty="0" smtClean="0">
                <a:solidFill>
                  <a:schemeClr val="bg1"/>
                </a:solidFill>
              </a:rPr>
              <a:t>vstřícnější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2382" y="1844824"/>
            <a:ext cx="3494667" cy="388843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57935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1953</a:t>
            </a:r>
            <a:r>
              <a:rPr lang="cs-CZ" dirty="0" smtClean="0">
                <a:solidFill>
                  <a:schemeClr val="bg1"/>
                </a:solidFill>
              </a:rPr>
              <a:t> - uzavřeno příměří v korejské válce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1954</a:t>
            </a:r>
            <a:r>
              <a:rPr lang="cs-CZ" dirty="0" smtClean="0">
                <a:solidFill>
                  <a:schemeClr val="bg1"/>
                </a:solidFill>
              </a:rPr>
              <a:t> – urovnán konflikt ve Vietnamu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1955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Rakousko opustily okupační armády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Ze SSSR se vrátili němečtí váleční zajatci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SRN mohlo vstoupit do NATO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Vytvořena vojenská aliance – VARŠAVSKÁ SMLOUVA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sz="3600" b="1" dirty="0" smtClean="0">
                <a:solidFill>
                  <a:srgbClr val="FFFF00"/>
                </a:solidFill>
              </a:rPr>
              <a:t>KONEC 50. LET – ZHORŠENÍ VZTAHŮ...</a:t>
            </a:r>
            <a:endParaRPr lang="cs-CZ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052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2. BERLÍNSKÁ KRIZE</a:t>
            </a:r>
            <a:endParaRPr lang="cs-CZ" sz="540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1412776"/>
            <a:ext cx="4032448" cy="5211939"/>
          </a:xfrm>
          <a:ln>
            <a:solidFill>
              <a:schemeClr val="tx1"/>
            </a:solidFill>
          </a:ln>
        </p:spPr>
      </p:pic>
      <p:sp>
        <p:nvSpPr>
          <p:cNvPr id="5" name="Zaoblený obdélník 4"/>
          <p:cNvSpPr/>
          <p:nvPr/>
        </p:nvSpPr>
        <p:spPr>
          <a:xfrm>
            <a:off x="1" y="1911927"/>
            <a:ext cx="2521526" cy="353329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u="sng" dirty="0" smtClean="0"/>
              <a:t>SRN</a:t>
            </a:r>
          </a:p>
          <a:p>
            <a:pPr algn="ctr"/>
            <a:r>
              <a:rPr lang="cs-CZ" sz="2800" dirty="0" smtClean="0"/>
              <a:t>-Demokracie</a:t>
            </a:r>
          </a:p>
          <a:p>
            <a:pPr algn="ctr"/>
            <a:r>
              <a:rPr lang="cs-CZ" sz="2800" dirty="0" smtClean="0"/>
              <a:t>-NATO</a:t>
            </a:r>
          </a:p>
          <a:p>
            <a:pPr algn="ctr"/>
            <a:r>
              <a:rPr lang="cs-CZ" sz="2800" dirty="0" smtClean="0"/>
              <a:t>-Marshallův plán</a:t>
            </a:r>
          </a:p>
          <a:p>
            <a:pPr algn="ctr"/>
            <a:r>
              <a:rPr lang="cs-CZ" sz="2800" dirty="0" smtClean="0"/>
              <a:t>-Vyšší životní úroveň</a:t>
            </a:r>
            <a:endParaRPr lang="cs-CZ" sz="2800" dirty="0"/>
          </a:p>
        </p:txBody>
      </p:sp>
      <p:sp>
        <p:nvSpPr>
          <p:cNvPr id="6" name="Zaoblený obdélník 5"/>
          <p:cNvSpPr/>
          <p:nvPr/>
        </p:nvSpPr>
        <p:spPr>
          <a:xfrm>
            <a:off x="6636328" y="1911927"/>
            <a:ext cx="2521526" cy="403735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u="sng" dirty="0" smtClean="0"/>
              <a:t>NDR</a:t>
            </a:r>
          </a:p>
          <a:p>
            <a:pPr algn="ctr"/>
            <a:r>
              <a:rPr lang="cs-CZ" sz="2800" dirty="0" smtClean="0"/>
              <a:t>-komunismus</a:t>
            </a:r>
          </a:p>
          <a:p>
            <a:pPr algn="ctr"/>
            <a:r>
              <a:rPr lang="cs-CZ" sz="2800" dirty="0" smtClean="0"/>
              <a:t>-RVHP</a:t>
            </a:r>
          </a:p>
          <a:p>
            <a:pPr algn="ctr"/>
            <a:r>
              <a:rPr lang="cs-CZ" sz="2800" dirty="0" smtClean="0"/>
              <a:t>-Varšavská smlouva</a:t>
            </a:r>
          </a:p>
          <a:p>
            <a:pPr algn="ctr"/>
            <a:r>
              <a:rPr lang="cs-CZ" sz="2800" dirty="0" smtClean="0"/>
              <a:t>- Špatná ekonomika</a:t>
            </a:r>
          </a:p>
          <a:p>
            <a:pPr algn="ctr"/>
            <a:r>
              <a:rPr lang="cs-CZ" sz="2800" dirty="0" smtClean="0"/>
              <a:t>- Politický útlak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370792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Útěk do západního Německa</a:t>
            </a:r>
            <a:br>
              <a:rPr lang="cs-CZ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cs-CZ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- </a:t>
            </a:r>
            <a:r>
              <a:rPr lang="cs-CZ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O</a:t>
            </a:r>
            <a:r>
              <a:rPr lang="cs-CZ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dborníci, specialisté, vysokoškoláci</a:t>
            </a:r>
            <a:r>
              <a:rPr lang="cs-CZ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/>
            </a:r>
            <a:br>
              <a:rPr lang="cs-CZ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cs-CZ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- Východ přicházel o kvalitní pracovní síly</a:t>
            </a:r>
            <a:endParaRPr lang="cs-CZ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5462" y="2492895"/>
            <a:ext cx="5593076" cy="428219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71511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260648"/>
            <a:ext cx="8424936" cy="6304901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52489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5865515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Návrh NDR – nárok na kontrolu nad ZÁPADNÍM BERLÍNEM a jeho případné začlenění do NDR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ZÁPAD na návrh nechtěl přistoupit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KRAJNÍ ŘEŠENÍ :  </a:t>
            </a:r>
            <a:r>
              <a:rPr lang="cs-CZ" b="1" dirty="0" smtClean="0">
                <a:solidFill>
                  <a:srgbClr val="FFC000"/>
                </a:solidFill>
              </a:rPr>
              <a:t>BERLÍNSKÁ ZEĎ (1961)</a:t>
            </a:r>
            <a:endParaRPr lang="cs-CZ" b="1" dirty="0">
              <a:solidFill>
                <a:srgbClr val="FFC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3964" y="3789040"/>
            <a:ext cx="5216073" cy="29383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74879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304" y="584684"/>
            <a:ext cx="8581392" cy="56886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97152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597</Words>
  <Application>Microsoft Office PowerPoint</Application>
  <PresentationFormat>Předvádění na obrazovce (4:3)</PresentationFormat>
  <Paragraphs>98</Paragraphs>
  <Slides>26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systému Office</vt:lpstr>
      <vt:lpstr>STUDENÁ VÁLKA (50. a 60. léta)</vt:lpstr>
      <vt:lpstr>CÍLE TÉMATU:</vt:lpstr>
      <vt:lpstr>SITUACE V SSSR</vt:lpstr>
      <vt:lpstr>Snímek 4</vt:lpstr>
      <vt:lpstr>2. BERLÍNSKÁ KRIZE</vt:lpstr>
      <vt:lpstr>Útěk do západního Německa - Odborníci, specialisté, vysokoškoláci - Východ přicházel o kvalitní pracovní síly</vt:lpstr>
      <vt:lpstr>Snímek 7</vt:lpstr>
      <vt:lpstr>Snímek 8</vt:lpstr>
      <vt:lpstr>Snímek 9</vt:lpstr>
      <vt:lpstr>Snímek 10</vt:lpstr>
      <vt:lpstr>Snímek 11</vt:lpstr>
      <vt:lpstr>Snímek 12</vt:lpstr>
      <vt:lpstr>KARIBSKÁ KRIZE</vt:lpstr>
      <vt:lpstr>KARIBSKÁ KRIZE</vt:lpstr>
      <vt:lpstr>KARIBSKÁ KRIZE</vt:lpstr>
      <vt:lpstr>KARIBSKÁ KRIZE</vt:lpstr>
      <vt:lpstr>KARIBSKÁ KRIZE</vt:lpstr>
      <vt:lpstr>KARIBSKÁ KRIZE</vt:lpstr>
      <vt:lpstr>KARIBSKÁ KRIZE</vt:lpstr>
      <vt:lpstr>KARIBSKÁ KRIZE</vt:lpstr>
      <vt:lpstr>KARIBSKÁ KRIZE</vt:lpstr>
      <vt:lpstr>ROZPAD KOLONIÁLNÍ SOUSTAVY</vt:lpstr>
      <vt:lpstr>ROZPAD KOLONIÁLNÍ SOUSTAVY</vt:lpstr>
      <vt:lpstr>OHNISKA NAPĚTÍ 20. STOLETÍ</vt:lpstr>
      <vt:lpstr>STUDENÁ VÁLKA (50. a 60. léta)</vt:lpstr>
      <vt:lpstr>OPAKOVÁNÍ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STUDENÁ VÁLKA (50. a 60. léta)</dc:title>
  <dc:creator>Bára Slabová</dc:creator>
  <cp:lastModifiedBy>andysek</cp:lastModifiedBy>
  <cp:revision>15</cp:revision>
  <dcterms:created xsi:type="dcterms:W3CDTF">2015-04-29T18:11:09Z</dcterms:created>
  <dcterms:modified xsi:type="dcterms:W3CDTF">2018-05-24T21:57:29Z</dcterms:modified>
</cp:coreProperties>
</file>